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9" r:id="rId2"/>
    <p:sldId id="296" r:id="rId3"/>
    <p:sldId id="356" r:id="rId4"/>
    <p:sldId id="297" r:id="rId5"/>
    <p:sldId id="300" r:id="rId6"/>
    <p:sldId id="358" r:id="rId7"/>
    <p:sldId id="301" r:id="rId8"/>
    <p:sldId id="329" r:id="rId9"/>
    <p:sldId id="352" r:id="rId10"/>
    <p:sldId id="318" r:id="rId11"/>
    <p:sldId id="360" r:id="rId12"/>
    <p:sldId id="320" r:id="rId13"/>
    <p:sldId id="361" r:id="rId14"/>
    <p:sldId id="322" r:id="rId15"/>
    <p:sldId id="323" r:id="rId16"/>
    <p:sldId id="326" r:id="rId17"/>
    <p:sldId id="327" r:id="rId18"/>
    <p:sldId id="339" r:id="rId19"/>
    <p:sldId id="353" r:id="rId20"/>
    <p:sldId id="328" r:id="rId21"/>
    <p:sldId id="331" r:id="rId22"/>
    <p:sldId id="362" r:id="rId23"/>
    <p:sldId id="332" r:id="rId24"/>
    <p:sldId id="340" r:id="rId25"/>
    <p:sldId id="333" r:id="rId26"/>
    <p:sldId id="334" r:id="rId27"/>
    <p:sldId id="365" r:id="rId28"/>
    <p:sldId id="354" r:id="rId29"/>
    <p:sldId id="336" r:id="rId30"/>
    <p:sldId id="355" r:id="rId31"/>
    <p:sldId id="343" r:id="rId32"/>
    <p:sldId id="342" r:id="rId33"/>
    <p:sldId id="338" r:id="rId34"/>
    <p:sldId id="345" r:id="rId35"/>
    <p:sldId id="341" r:id="rId36"/>
    <p:sldId id="337" r:id="rId37"/>
    <p:sldId id="324" r:id="rId38"/>
    <p:sldId id="347" r:id="rId39"/>
    <p:sldId id="348" r:id="rId40"/>
    <p:sldId id="349" r:id="rId41"/>
    <p:sldId id="367" r:id="rId42"/>
    <p:sldId id="369" r:id="rId43"/>
    <p:sldId id="295" r:id="rId44"/>
    <p:sldId id="319" r:id="rId45"/>
    <p:sldId id="335" r:id="rId46"/>
    <p:sldId id="366" r:id="rId47"/>
    <p:sldId id="351" r:id="rId48"/>
  </p:sldIdLst>
  <p:sldSz cx="9144000" cy="6858000" type="screen4x3"/>
  <p:notesSz cx="6935788" cy="9220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9F4E5"/>
    <a:srgbClr val="FAF6EA"/>
    <a:srgbClr val="F8F2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89981" autoAdjust="0"/>
  </p:normalViewPr>
  <p:slideViewPr>
    <p:cSldViewPr>
      <p:cViewPr varScale="1">
        <p:scale>
          <a:sx n="85" d="100"/>
          <a:sy n="85" d="100"/>
        </p:scale>
        <p:origin x="-17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A3D71886-45E8-CC4D-9F0D-B3151D8A9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Change it to Act I, Act II, etc. </a:t>
            </a:r>
            <a:r>
              <a:rPr lang="en-US" smtClean="0">
                <a:sym typeface="Wingdings" charset="2"/>
              </a:rPr>
              <a:t> Intermezzo.</a:t>
            </a: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AFFCF-213E-6149-B53E-2DB8660C436F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percentages of each group in non-ARNA.</a:t>
            </a:r>
          </a:p>
          <a:p>
            <a:r>
              <a:rPr lang="en-US" baseline="0" dirty="0" smtClean="0"/>
              <a:t>What are the missing groups?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of helical regions in 3D, quasi continuous </a:t>
            </a:r>
            <a:r>
              <a:rPr lang="en-US" dirty="0" err="1" smtClean="0"/>
              <a:t>vs</a:t>
            </a:r>
            <a:r>
              <a:rPr lang="en-US" dirty="0" smtClean="0"/>
              <a:t> continuous.</a:t>
            </a:r>
          </a:p>
          <a:p>
            <a:r>
              <a:rPr lang="en-US" dirty="0" smtClean="0"/>
              <a:t>Base-pairing preferences, base-sequence preferences, which can be linked</a:t>
            </a:r>
            <a:r>
              <a:rPr lang="en-US" baseline="0" dirty="0" smtClean="0"/>
              <a:t> to tertiary interactions.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MESSAGE HERE THAT ITS GC RICH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4B0DA-7E0A-5848-844C-65EAEAB8D515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FIX GRAPH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CE9AD-0036-6C43-B914-DC7CEBE7274A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will just go from going into the website.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D9C8F-B88D-0842-B632-F61FA306F92B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Too long.</a:t>
            </a:r>
          </a:p>
          <a:p>
            <a:r>
              <a:rPr lang="en-US" smtClean="0"/>
              <a:t>Have the CHALLENGE IN ALL TO CONNECT TO OUTLINE!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E2876-9C46-F54E-973F-2805CE6CE648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2C807-4482-D246-9489-E0092D92AEA7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Schneider</a:t>
            </a:r>
            <a:r>
              <a:rPr lang="en-US" baseline="0" dirty="0" smtClean="0"/>
              <a:t> et al. structures with the original numbering. Don’t forget to write kindly provided by.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Subscript what’s in parentheses.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C1A6D9-87CC-9444-9340-1CB160B9D3D2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</a:t>
            </a:r>
            <a:r>
              <a:rPr lang="en-US" baseline="0" dirty="0" smtClean="0"/>
              <a:t> what are all the groups.</a:t>
            </a:r>
          </a:p>
          <a:p>
            <a:r>
              <a:rPr lang="en-US" baseline="0" dirty="0" smtClean="0"/>
              <a:t>Show the 67 I get, as averages and show that they fill the space better.</a:t>
            </a:r>
          </a:p>
          <a:p>
            <a:r>
              <a:rPr lang="en-US" baseline="0" dirty="0" smtClean="0"/>
              <a:t>Show picture of all.</a:t>
            </a:r>
          </a:p>
          <a:p>
            <a:r>
              <a:rPr lang="en-US" baseline="0" dirty="0" smtClean="0"/>
              <a:t>How many in all non-ARNA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94D83-AE7E-2145-9F40-0F36971C7994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CF1C9-CB7F-964B-A68F-F6D9F73E0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8EB73-0053-874B-AE89-BDBBE0606D7E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393D-DF69-C849-A15A-CD99781E5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63BD-1D0A-1F44-B085-A55DF239153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440D2-A3A6-1C4E-969F-419F536F2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3015-916D-0D46-88DD-D63903E3657E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C50AD-5687-304E-AFBA-4E113C803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034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1034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418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0C08-ED7E-DD4B-A61D-6DA63FF4BBF4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1C60-D2E2-994F-B379-4F0EA58D0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5259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A8DBE-85F6-DD43-B5C9-FE0B3C9A2CD3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693BE-9327-534F-9098-AF8982F44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7491-DF9D-134E-BD07-A15FA1267C0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7BB-47EA-6644-9111-EB931A8D7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57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860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A692-5AA1-9C43-BDEE-7464BED6DE06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02815-23C9-CF4F-8D93-AC256662BB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F5DF-142A-4945-91C1-3DD857C8178B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48EB9-A25D-0A46-9EB5-C5C128947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E8243-C601-1E48-99E2-1F14C45B1D6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D4E67-6D1A-2548-B113-64874465B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C0A93-3F5D-264C-B693-BD242D738B5A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DA34B-D4AC-3E4B-A464-796B9C1B19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96CA8-CEFB-104E-AF8F-FB9FE83FDC17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30B90-A52A-0C44-9A3C-DB722C8B3A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0B35-7F6F-7A40-87F8-6598395D3FF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E979C-FDDD-F64B-A6D0-E42A8691C3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64C58-13DE-1A40-A191-C543D44358F2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3617-2931-C648-ACCD-556918927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U_units-banner_gray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4EFFCB-E57A-2544-AF38-87568BC9AF59}" type="datetime1">
              <a:rPr lang="en-US"/>
              <a:pPr>
                <a:defRPr/>
              </a:pPr>
              <a:t>10/4/10</a:t>
            </a:fld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248401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FEF5366-4274-5346-8C88-0DF1A679A6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8" descr="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624205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poli.rutgers.edu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esguerra/tmp/curvemovie.avi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368E3-3914-C449-8AE6-6D6AD2755318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4EA649-CAA2-DE46-B8ED-DD04A0A4416D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FF0000"/>
                </a:solidFill>
                <a:latin typeface="Helvetica"/>
                <a:cs typeface="Helvetica"/>
              </a:rPr>
              <a:t>RNA Structure Analysis via the Rigid Block Model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3716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Mauricio Esguerra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October 5</a:t>
            </a:r>
            <a:r>
              <a:rPr lang="en-US" sz="2400" baseline="30000" dirty="0">
                <a:solidFill>
                  <a:srgbClr val="FF0000"/>
                </a:solidFill>
              </a:rPr>
              <a:t>th</a:t>
            </a:r>
            <a:r>
              <a:rPr lang="en-US" sz="2400" dirty="0">
                <a:solidFill>
                  <a:srgbClr val="FF0000"/>
                </a:solidFill>
              </a:rPr>
              <a:t>, 2010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Chemistry and Chemical Biology Department</a:t>
            </a: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Rutgers, The State University of New Jersey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741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389063"/>
            <a:ext cx="77597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4E3F596-F59F-BE41-B35C-28DC8EF7B03B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A53E976-7ABA-604F-BC53-A1D367DEA671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  <p:pic>
        <p:nvPicPr>
          <p:cNvPr id="30724" name="Picture 3" descr="eucli_cons_nonA-RN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364308"/>
            <a:ext cx="6934200" cy="480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Consensus clustering using classification techniques for the periodic table of the elements.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ollage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26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6CCFFB6-06D5-9346-9398-85ADF7906A45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ABBE22-9CE9-D542-9A76-34C325E377D4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  <p:sp>
        <p:nvSpPr>
          <p:cNvPr id="32773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Only a small fraction ~ 30 % of </a:t>
            </a:r>
            <a:r>
              <a:rPr lang="en-US" dirty="0" err="1" smtClean="0"/>
              <a:t>dinucleotide</a:t>
            </a:r>
            <a:r>
              <a:rPr lang="en-US" dirty="0" smtClean="0"/>
              <a:t> step conformations are represented in the ribosome.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4754730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59" y="1828800"/>
            <a:ext cx="4190067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46482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parentheses percentages of </a:t>
            </a:r>
          </a:p>
          <a:p>
            <a:r>
              <a:rPr lang="en-US" dirty="0" err="1" smtClean="0"/>
              <a:t>confomer</a:t>
            </a:r>
            <a:r>
              <a:rPr lang="en-US" dirty="0" smtClean="0"/>
              <a:t> groups found in the 23S</a:t>
            </a:r>
          </a:p>
          <a:p>
            <a:r>
              <a:rPr lang="en-US" dirty="0" smtClean="0"/>
              <a:t>subunit of the ribosome, PDB_ID: 1JJ2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50211" y="245211"/>
            <a:ext cx="4953000" cy="705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</a:t>
            </a:r>
            <a:r>
              <a:rPr lang="en-US" sz="1600" dirty="0" smtClean="0"/>
              <a:t>small</a:t>
            </a:r>
          </a:p>
          <a:p>
            <a:r>
              <a:rPr lang="en-US" sz="1600" dirty="0" smtClean="0"/>
              <a:t>Silhouette large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1830"/>
            <a:ext cx="7696200" cy="4946570"/>
          </a:xfrm>
          <a:prstGeom prst="rect">
            <a:avLst/>
          </a:prstGeom>
        </p:spPr>
      </p:pic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C4634-AC01-E743-ACD6-C6108308E2AC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21BD18-5E31-CC4C-9753-61AEC2784C9B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  <p:sp>
        <p:nvSpPr>
          <p:cNvPr id="368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Selecting A-RNA and non-ARNA-like datasets using distance to canonical ARNA 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9544" y="1295400"/>
            <a:ext cx="98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71% (1956)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15329" y="1295400"/>
            <a:ext cx="89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29% (797)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66665" y="195537"/>
            <a:ext cx="4886869" cy="7086600"/>
          </a:xfrm>
          <a:prstGeom prst="rect">
            <a:avLst/>
          </a:prstGeom>
        </p:spPr>
      </p:pic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</a:t>
            </a:r>
            <a:r>
              <a:rPr lang="en-US" dirty="0" smtClean="0"/>
              <a:t>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  <a:endParaRPr lang="en-US" dirty="0" smtClean="0"/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</a:t>
            </a:r>
            <a:r>
              <a:rPr lang="en-US" sz="1600" dirty="0" smtClean="0"/>
              <a:t>small</a:t>
            </a:r>
          </a:p>
          <a:p>
            <a:r>
              <a:rPr lang="en-US" sz="1600" dirty="0" smtClean="0"/>
              <a:t>Silhouette </a:t>
            </a:r>
            <a:r>
              <a:rPr lang="en-US" sz="1600" dirty="0" smtClean="0"/>
              <a:t>small</a:t>
            </a:r>
            <a:endParaRPr lang="en-US" sz="1600" dirty="0" smtClean="0"/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391400" y="13716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33800" y="2133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57600" y="5257800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3CCE8C-B9B1-634C-96C2-98F97A9FE3BE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4F37B4-0EF6-C84C-AEE5-8E3DF235CB85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  <p:sp>
        <p:nvSpPr>
          <p:cNvPr id="3891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Non-ARNA-like torsion angle conformers do not fill the full space of base geometries.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35" y="1981200"/>
            <a:ext cx="3924965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349500"/>
            <a:ext cx="2527300" cy="237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178387"/>
            <a:ext cx="838200" cy="7078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1524000"/>
            <a:ext cx="9156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59220" y="1524000"/>
            <a:ext cx="21603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17 non-A-RNA-like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8400" y="1524000"/>
            <a:ext cx="1620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All non-ARNA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A0D9BED-70E5-7345-8A24-96D67ECE42DB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2A774A-FF08-044D-9DAD-CB853F5EDDB0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sp>
        <p:nvSpPr>
          <p:cNvPr id="399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are 17 Main Non-ARNA-Like Clusters with ten or more members in them.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5" y="1460912"/>
            <a:ext cx="1224723" cy="1277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78" y="1453419"/>
            <a:ext cx="1374047" cy="1285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89" y="1457590"/>
            <a:ext cx="1392299" cy="1228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153" y="1535984"/>
            <a:ext cx="1001299" cy="10576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1548268"/>
            <a:ext cx="1130488" cy="1063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236" y="1489196"/>
            <a:ext cx="1160487" cy="1241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34" y="3129057"/>
            <a:ext cx="1842320" cy="1775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4538" y="3317953"/>
            <a:ext cx="1545378" cy="1374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2213" y="3055217"/>
            <a:ext cx="1610194" cy="1610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283" y="3175254"/>
            <a:ext cx="1541417" cy="1294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8028" y="3322934"/>
            <a:ext cx="1151609" cy="1159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6276" y="3193284"/>
            <a:ext cx="1393553" cy="13766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434" y="4686797"/>
            <a:ext cx="1284822" cy="1333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701" y="4790174"/>
            <a:ext cx="1441423" cy="11595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5053" y="4759862"/>
            <a:ext cx="1553374" cy="11607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42037" y="4759863"/>
            <a:ext cx="1427137" cy="11126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9901" y="4663701"/>
            <a:ext cx="1410132" cy="1219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</a:t>
            </a:r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Base-pairs in RNA helical regions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4D7CE9-7D10-734C-8F99-66F7B5DE219F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B575C6-EC77-474A-904C-99E61042E39D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325829"/>
            <a:ext cx="4067750" cy="4770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71600"/>
            <a:ext cx="1991940" cy="4686300"/>
          </a:xfrm>
          <a:prstGeom prst="rect">
            <a:avLst/>
          </a:prstGeom>
        </p:spPr>
      </p:pic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Helical regions in 3DNA can be continuous and quasi-continuous.</a:t>
            </a:r>
            <a:endParaRPr lang="en-US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118D1B-18E4-FD47-BA86-AF54D452A0EB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A9EF7-30CE-D64B-BD25-D1EE262CD09F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18435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Opening Act</a:t>
            </a:r>
          </a:p>
          <a:p>
            <a:pPr lvl="1"/>
            <a:r>
              <a:rPr lang="en-US" sz="2000" b="1" dirty="0" smtClean="0"/>
              <a:t>THE CHALLENGE</a:t>
            </a:r>
            <a:r>
              <a:rPr lang="en-US" sz="2000" dirty="0" smtClean="0"/>
              <a:t>: How does RNA fold? </a:t>
            </a:r>
          </a:p>
          <a:p>
            <a:r>
              <a:rPr lang="en-US" sz="1800" b="1" dirty="0" smtClean="0"/>
              <a:t>Act I</a:t>
            </a:r>
          </a:p>
          <a:p>
            <a:pPr lvl="1"/>
            <a:r>
              <a:rPr lang="en-US" sz="2000" b="1" dirty="0" smtClean="0"/>
              <a:t>BASE STEPS</a:t>
            </a:r>
            <a:r>
              <a:rPr lang="en-US" sz="2000" dirty="0" smtClean="0"/>
              <a:t>: </a:t>
            </a:r>
            <a:r>
              <a:rPr lang="en-US" sz="2000" dirty="0" err="1" smtClean="0"/>
              <a:t>Dinucleotide</a:t>
            </a:r>
            <a:r>
              <a:rPr lang="en-US" sz="2000" dirty="0" smtClean="0"/>
              <a:t> step classification using single-stranded base step parameters.</a:t>
            </a:r>
          </a:p>
          <a:p>
            <a:r>
              <a:rPr lang="en-US" sz="1800" b="1" dirty="0" smtClean="0"/>
              <a:t>Act II. </a:t>
            </a:r>
          </a:p>
          <a:p>
            <a:pPr lvl="1"/>
            <a:r>
              <a:rPr lang="en-US" sz="2000" b="1" dirty="0" smtClean="0"/>
              <a:t>BASE PAIRS</a:t>
            </a:r>
            <a:r>
              <a:rPr lang="en-US" sz="2000" dirty="0" smtClean="0"/>
              <a:t>: Base pairs in RNA helical regions.</a:t>
            </a:r>
          </a:p>
          <a:p>
            <a:r>
              <a:rPr lang="en-US" sz="1800" b="1" dirty="0" smtClean="0"/>
              <a:t>Act III</a:t>
            </a:r>
          </a:p>
          <a:p>
            <a:pPr lvl="1"/>
            <a:r>
              <a:rPr lang="en-US" sz="2000" b="1" dirty="0" smtClean="0"/>
              <a:t>BASE PAIR STEPS</a:t>
            </a:r>
            <a:r>
              <a:rPr lang="en-US" sz="2000" dirty="0" smtClean="0"/>
              <a:t>: From local to global properties in RNA with the aid of rigid-blocks.</a:t>
            </a:r>
          </a:p>
          <a:p>
            <a:r>
              <a:rPr lang="en-US" sz="1800" b="1" dirty="0" smtClean="0"/>
              <a:t>Act IV</a:t>
            </a:r>
          </a:p>
          <a:p>
            <a:pPr lvl="1"/>
            <a:r>
              <a:rPr lang="en-US" sz="2000" b="1" dirty="0" smtClean="0"/>
              <a:t>RNA STRUCTURAL MOTIFS</a:t>
            </a:r>
            <a:r>
              <a:rPr lang="en-US" sz="2000" dirty="0" smtClean="0"/>
              <a:t>: RNA structural motifs identification using rigid-blocks.</a:t>
            </a:r>
          </a:p>
          <a:p>
            <a:r>
              <a:rPr lang="en-US" sz="1800" b="1" dirty="0" smtClean="0"/>
              <a:t>Finale</a:t>
            </a:r>
          </a:p>
          <a:p>
            <a:endParaRPr lang="en-US" dirty="0" smtClean="0"/>
          </a:p>
        </p:txBody>
      </p:sp>
      <p:sp>
        <p:nvSpPr>
          <p:cNvPr id="184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F971BF-70F1-7446-8A2A-D2F1F7FC84F6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0CBACA-441E-1A4D-B7B7-A0726DBFA639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AA3DDE-338A-5C48-9A6E-EFEE818EDD7C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335B7-E49E-2D4F-B7F3-4515C2252B40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sp>
        <p:nvSpPr>
          <p:cNvPr id="430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Partially non-redundant RNA dataset is GC </a:t>
            </a:r>
            <a:r>
              <a:rPr lang="en-US" dirty="0" smtClean="0"/>
              <a:t>rich.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990600" y="1425714"/>
            <a:ext cx="69558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smtClean="0"/>
              <a:t>Percent composition of nucleotide bases in RNA</a:t>
            </a:r>
          </a:p>
          <a:p>
            <a:pPr algn="ctr"/>
            <a:r>
              <a:rPr lang="en-US" sz="2000" dirty="0" smtClean="0"/>
              <a:t>helical regions (Helices composed of 3 base-pairs or more).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73300"/>
            <a:ext cx="6261100" cy="374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2D5A84-7F60-D645-A2CD-26DE8BD23201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D074E9-FB63-874C-91BF-B39967C15206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442369" y="-613569"/>
            <a:ext cx="4191000" cy="892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Seven</a:t>
            </a:r>
            <a:r>
              <a:rPr lang="en-US" dirty="0" smtClean="0"/>
              <a:t> predominant base-pairs in </a:t>
            </a:r>
            <a:r>
              <a:rPr lang="en-US" dirty="0" smtClean="0"/>
              <a:t>RNA helical regions make up to 90% of all base-pairs.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evenpair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100073" y="566926"/>
            <a:ext cx="4953001" cy="640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Non-canonical</a:t>
            </a:r>
            <a:r>
              <a:rPr lang="en-US" dirty="0" smtClean="0"/>
              <a:t> base-pairs are </a:t>
            </a:r>
            <a:r>
              <a:rPr lang="en-US" dirty="0" smtClean="0"/>
              <a:t>more </a:t>
            </a:r>
            <a:r>
              <a:rPr lang="en-US" dirty="0" smtClean="0"/>
              <a:t>deformable than canonical base-pairs.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F106B78-87E9-7D4D-A2F4-66A67B2F2E9A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565769-4868-1441-B3DF-96A6F8311703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  <p:sp>
        <p:nvSpPr>
          <p:cNvPr id="481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deformed base-pairs seem as oversized or undersized pieces in a puzzle.</a:t>
            </a:r>
            <a:endParaRPr lang="en-US" dirty="0" smtClean="0"/>
          </a:p>
        </p:txBody>
      </p:sp>
      <p:pic>
        <p:nvPicPr>
          <p:cNvPr id="4813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742107" y="2277695"/>
            <a:ext cx="2057398" cy="466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3777961" y="-260639"/>
            <a:ext cx="1524000" cy="555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III</a:t>
            </a:r>
          </a:p>
        </p:txBody>
      </p:sp>
      <p:sp>
        <p:nvSpPr>
          <p:cNvPr id="4915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Base-pair-steps in RNA helical regions and RNA global properties</a:t>
            </a:r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982B636-96CF-174D-AEF0-21675D1C992A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635F56-B40C-8B4C-BFA4-B0E38BF2505C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071096" y="-861296"/>
            <a:ext cx="2925609" cy="922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4D1416-AF58-3B48-BED3-D1FA99885AB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FFE3-87FB-5F4A-A15D-35343791FC3E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sp>
        <p:nvSpPr>
          <p:cNvPr id="501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</a:t>
            </a:r>
            <a:r>
              <a:rPr lang="en-US" dirty="0" smtClean="0"/>
              <a:t> base-</a:t>
            </a:r>
            <a:r>
              <a:rPr lang="en-US" dirty="0" smtClean="0"/>
              <a:t>pair-steps in helical regions are still few when non-canonicals are considered.</a:t>
            </a:r>
            <a:endParaRPr lang="en-US" dirty="0" smtClean="0"/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1371600" y="1295400"/>
            <a:ext cx="666417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Not all </a:t>
            </a:r>
            <a:r>
              <a:rPr lang="en-US" dirty="0" smtClean="0"/>
              <a:t>possible combinations of base-pairs into base-pair steps</a:t>
            </a:r>
          </a:p>
          <a:p>
            <a:pPr algn="ctr"/>
            <a:r>
              <a:rPr lang="en-US" dirty="0" smtClean="0"/>
              <a:t>Are found in the studied helical regions. </a:t>
            </a:r>
          </a:p>
          <a:p>
            <a:pPr algn="ctr"/>
            <a:r>
              <a:rPr lang="en-US" dirty="0" smtClean="0"/>
              <a:t>Sheared G.A and </a:t>
            </a:r>
            <a:r>
              <a:rPr lang="en-US" dirty="0" err="1" smtClean="0"/>
              <a:t>U.Uw</a:t>
            </a:r>
            <a:r>
              <a:rPr lang="en-US" dirty="0" smtClean="0"/>
              <a:t> stand-out.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2514600"/>
            <a:ext cx="274320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67200" y="2514600"/>
            <a:ext cx="457200" cy="228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53200" y="2743200"/>
            <a:ext cx="457200" cy="228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516037A-2830-5D42-93DC-9167704AE50F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152CD-86AE-6C4E-B580-0D01A72D40C3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5120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parameters in helical regions and energy </a:t>
            </a:r>
            <a:r>
              <a:rPr lang="en-US" dirty="0" smtClean="0"/>
              <a:t>contours. The </a:t>
            </a:r>
            <a:r>
              <a:rPr lang="en-US" dirty="0" err="1" smtClean="0"/>
              <a:t>rnasteps</a:t>
            </a:r>
            <a:r>
              <a:rPr lang="en-US" dirty="0" smtClean="0"/>
              <a:t> </a:t>
            </a:r>
            <a:r>
              <a:rPr lang="en-US" dirty="0" smtClean="0"/>
              <a:t>website.</a:t>
            </a:r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2362200" y="2895600"/>
            <a:ext cx="4376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hlinkClick r:id="rId2"/>
              </a:rPr>
              <a:t>http://rnasteps.rutgers.edu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Intermezzo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94D83-AE7E-2145-9F40-0F36971C7994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4CF1C9-CB7F-964B-A68F-F6D9F73E0C6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Knowledge of adjacent base-pair steps makes it possible to make up a larger polymer.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with four–five steps, just to illustrate </a:t>
            </a:r>
            <a:r>
              <a:rPr lang="en-US" dirty="0" smtClean="0"/>
              <a:t>principle. ala </a:t>
            </a:r>
            <a:r>
              <a:rPr lang="en-US" dirty="0" err="1" smtClean="0"/>
              <a:t>atsushi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79E650D-25B3-B74F-BF76-BC163C8554F6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7D2D96-33D2-0F4B-BF98-B76CEB14BEBF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23EE0A5-9884-9C42-8599-9238CDCD93C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E07968-FF16-874D-BA84-C91796ADD3D7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  <p:pic>
        <p:nvPicPr>
          <p:cNvPr id="56324" name="Picture 3" descr="homoheter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3962400" cy="488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Homopolymers</a:t>
            </a:r>
            <a:r>
              <a:rPr lang="en-US" dirty="0" smtClean="0"/>
              <a:t> and Block </a:t>
            </a:r>
            <a:r>
              <a:rPr lang="en-US" dirty="0" smtClean="0"/>
              <a:t>Copolymers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6326" name="TextBox 5"/>
          <p:cNvSpPr txBox="1">
            <a:spLocks noChangeArrowheads="1"/>
          </p:cNvSpPr>
          <p:nvPr/>
        </p:nvSpPr>
        <p:spPr bwMode="auto">
          <a:xfrm>
            <a:off x="4876800" y="3011269"/>
            <a:ext cx="390176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RNA sequence </a:t>
            </a:r>
            <a:r>
              <a:rPr lang="en-US" dirty="0"/>
              <a:t>has</a:t>
            </a:r>
            <a:r>
              <a:rPr lang="en-US" dirty="0" smtClean="0"/>
              <a:t> subtle </a:t>
            </a:r>
            <a:r>
              <a:rPr lang="en-US" dirty="0"/>
              <a:t>effects on </a:t>
            </a:r>
            <a:endParaRPr lang="en-US" dirty="0" smtClean="0"/>
          </a:p>
          <a:p>
            <a:r>
              <a:rPr lang="en-US" dirty="0" smtClean="0"/>
              <a:t>t</a:t>
            </a:r>
            <a:r>
              <a:rPr lang="en-US" dirty="0" smtClean="0"/>
              <a:t>he s</a:t>
            </a:r>
            <a:r>
              <a:rPr lang="en-US" dirty="0" smtClean="0"/>
              <a:t>tructure </a:t>
            </a:r>
            <a:r>
              <a:rPr lang="en-US" dirty="0"/>
              <a:t>of RNA.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ACT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CHALLENGE:</a:t>
            </a:r>
          </a:p>
          <a:p>
            <a:r>
              <a:rPr lang="en-US" dirty="0" smtClean="0"/>
              <a:t>How does RNA Fold?</a:t>
            </a:r>
          </a:p>
          <a:p>
            <a:r>
              <a:rPr lang="en-US" dirty="0" smtClean="0"/>
              <a:t>Is this an easy or hard problem?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Movie or graph to explain persistence length</a:t>
            </a:r>
          </a:p>
          <a:p>
            <a:r>
              <a:rPr lang="en-US" smtClean="0"/>
              <a:t>Talk about flexibility.</a:t>
            </a:r>
          </a:p>
          <a:p>
            <a:r>
              <a:rPr lang="en-US" smtClean="0"/>
              <a:t>Table of different polymers and their persistence lengths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1728D70-305A-6843-B7AE-A32E43A0CA1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372B78-4786-2E4F-9881-66493DC82FEB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  <p:pic>
        <p:nvPicPr>
          <p:cNvPr id="58372" name="Picture 4" descr="polyuniques1E5agai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295399"/>
            <a:ext cx="5867400" cy="45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Persistence </a:t>
            </a:r>
            <a:r>
              <a:rPr lang="en-US" dirty="0" smtClean="0"/>
              <a:t>Length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8374" name="TextBox 5"/>
          <p:cNvSpPr txBox="1">
            <a:spLocks noChangeArrowheads="1"/>
          </p:cNvSpPr>
          <p:nvPr/>
        </p:nvSpPr>
        <p:spPr bwMode="auto">
          <a:xfrm>
            <a:off x="152400" y="1752600"/>
            <a:ext cx="30083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Message here</a:t>
            </a:r>
          </a:p>
          <a:p>
            <a:r>
              <a:rPr lang="en-US" dirty="0"/>
              <a:t>Suggest possible sequence</a:t>
            </a:r>
          </a:p>
          <a:p>
            <a:r>
              <a:rPr lang="en-US" dirty="0"/>
              <a:t>dependence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9CF0D50-9999-AB46-AF5E-F4F34D7F0B2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D2181A-4589-EE4C-B004-8A4EE7B3AF20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pic>
        <p:nvPicPr>
          <p:cNvPr id="59396" name="Picture 3" descr="curved_and_step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295400"/>
            <a:ext cx="6378575" cy="49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Surprisingly some </a:t>
            </a:r>
            <a:r>
              <a:rPr lang="en-US" dirty="0" smtClean="0"/>
              <a:t>RNA</a:t>
            </a:r>
            <a:r>
              <a:rPr lang="en-US" dirty="0" smtClean="0"/>
              <a:t> polymeric chains appear </a:t>
            </a:r>
            <a:r>
              <a:rPr lang="en-US" dirty="0" smtClean="0"/>
              <a:t>to be </a:t>
            </a:r>
            <a:r>
              <a:rPr lang="en-US" dirty="0" smtClean="0"/>
              <a:t>curved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1D0D56E-F110-4149-B279-1ACF81FF3DC4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E2F381-790C-B246-AB4B-800A8FCA1696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  <p:sp>
        <p:nvSpPr>
          <p:cNvPr id="6144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poly r(AC)</a:t>
            </a:r>
            <a:r>
              <a:rPr lang="en-US" baseline="-25000" dirty="0" smtClean="0"/>
              <a:t>3 </a:t>
            </a:r>
            <a:r>
              <a:rPr lang="en-US" dirty="0" err="1" smtClean="0">
                <a:latin typeface="Wingdings" charset="2"/>
                <a:ea typeface="Wingdings" charset="2"/>
                <a:cs typeface="Wingdings" charset="2"/>
              </a:rPr>
              <a:t></a:t>
            </a:r>
            <a:r>
              <a:rPr lang="en-US" dirty="0" smtClean="0"/>
              <a:t> poly r(GU)</a:t>
            </a:r>
            <a:r>
              <a:rPr lang="en-US" baseline="-25000" dirty="0" smtClean="0"/>
              <a:t>3</a:t>
            </a:r>
            <a:br>
              <a:rPr lang="en-US" baseline="-25000" dirty="0" smtClean="0"/>
            </a:br>
            <a:endParaRPr lang="en-US" dirty="0" smtClean="0"/>
          </a:p>
        </p:txBody>
      </p:sp>
      <p:pic>
        <p:nvPicPr>
          <p:cNvPr id="61445" name="Picture 5" descr="/Users/esguerra/tmp/curvemovie.avi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771650"/>
            <a:ext cx="55626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14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14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4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144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415538-C055-284A-94B2-784F6EA7B825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1EE238-4710-E546-914D-17ADBB3CAD62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1600" y="1371600"/>
            <a:ext cx="5232400" cy="456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Modelled</a:t>
            </a:r>
            <a:r>
              <a:rPr lang="en-US" dirty="0" smtClean="0"/>
              <a:t> vs. Experimental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range with Hagerman, higher than </a:t>
            </a:r>
            <a:r>
              <a:rPr lang="en-US" dirty="0" err="1" smtClean="0"/>
              <a:t>Abels</a:t>
            </a:r>
            <a:r>
              <a:rPr lang="en-US" dirty="0" smtClean="0"/>
              <a:t> et al.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0" y="2215277"/>
            <a:ext cx="403420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Reduce table to</a:t>
            </a:r>
          </a:p>
          <a:p>
            <a:r>
              <a:rPr lang="en-US" dirty="0" smtClean="0"/>
              <a:t>Experimental and </a:t>
            </a:r>
            <a:r>
              <a:rPr lang="en-US" dirty="0" err="1" smtClean="0"/>
              <a:t>modelled</a:t>
            </a:r>
            <a:r>
              <a:rPr lang="en-US" dirty="0" smtClean="0"/>
              <a:t> values.</a:t>
            </a:r>
          </a:p>
          <a:p>
            <a:endParaRPr lang="en-US" dirty="0" smtClean="0"/>
          </a:p>
          <a:p>
            <a:r>
              <a:rPr lang="en-US" dirty="0" smtClean="0"/>
              <a:t>Persistence length derived from</a:t>
            </a:r>
          </a:p>
          <a:p>
            <a:r>
              <a:rPr lang="en-US" dirty="0" smtClean="0"/>
              <a:t>X-</a:t>
            </a:r>
            <a:r>
              <a:rPr lang="en-US" dirty="0"/>
              <a:t>ray </a:t>
            </a:r>
            <a:r>
              <a:rPr lang="en-US" dirty="0" smtClean="0"/>
              <a:t>structure analysis suggests </a:t>
            </a:r>
          </a:p>
          <a:p>
            <a:r>
              <a:rPr lang="en-US" dirty="0" smtClean="0"/>
              <a:t>that </a:t>
            </a:r>
            <a:r>
              <a:rPr lang="en-US" dirty="0"/>
              <a:t>RNA is stiffer </a:t>
            </a:r>
            <a:r>
              <a:rPr lang="en-US" dirty="0" smtClean="0"/>
              <a:t>than DNA and </a:t>
            </a:r>
          </a:p>
          <a:p>
            <a:r>
              <a:rPr lang="en-US" dirty="0" smtClean="0"/>
              <a:t>in the range of Hagerman but</a:t>
            </a:r>
          </a:p>
          <a:p>
            <a:r>
              <a:rPr lang="en-US" dirty="0" smtClean="0"/>
              <a:t>s</a:t>
            </a:r>
            <a:r>
              <a:rPr lang="en-US" dirty="0" smtClean="0"/>
              <a:t>lightly higher than </a:t>
            </a:r>
            <a:r>
              <a:rPr lang="en-US" dirty="0" err="1" smtClean="0"/>
              <a:t>Abels</a:t>
            </a:r>
            <a:r>
              <a:rPr lang="en-US" dirty="0" smtClean="0"/>
              <a:t> and Dekker.</a:t>
            </a:r>
            <a:endParaRPr lang="en-US" dirty="0" smtClean="0"/>
          </a:p>
          <a:p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IV</a:t>
            </a:r>
          </a:p>
        </p:txBody>
      </p:sp>
      <p:sp>
        <p:nvSpPr>
          <p:cNvPr id="634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RNA structural motifs using base step parameters.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691E4B-EFFC-BE4F-A6E7-489140234A4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C8D266-0B92-3847-8823-144FE2233EE3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254DC3-0128-0447-A576-51818081053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43E757-3CC4-DD4D-9EA5-D5E6820B320F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  <p:pic>
        <p:nvPicPr>
          <p:cNvPr id="64516" name="Picture 3" descr="getGNR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295400"/>
            <a:ext cx="2541588" cy="488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getMotif</a:t>
            </a:r>
            <a:r>
              <a:rPr lang="en-US" dirty="0" smtClean="0"/>
              <a:t>: A simple program to find RNA motifs based on single stranded base step parameters.</a:t>
            </a:r>
            <a:endParaRPr lang="en-US" dirty="0" smtClean="0"/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990600" y="2590800"/>
            <a:ext cx="42265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getMotif</a:t>
            </a:r>
            <a:r>
              <a:rPr lang="en-US" dirty="0" smtClean="0"/>
              <a:t> uses a seed of single-stranded</a:t>
            </a:r>
          </a:p>
          <a:p>
            <a:r>
              <a:rPr lang="en-US" dirty="0" smtClean="0"/>
              <a:t>b</a:t>
            </a:r>
            <a:r>
              <a:rPr lang="en-US" dirty="0" smtClean="0"/>
              <a:t>ase step parameters</a:t>
            </a:r>
            <a:r>
              <a:rPr lang="en-US" dirty="0" smtClean="0"/>
              <a:t> to apply a sliding </a:t>
            </a:r>
            <a:endParaRPr lang="en-US" dirty="0" smtClean="0"/>
          </a:p>
          <a:p>
            <a:r>
              <a:rPr lang="en-US" dirty="0" smtClean="0"/>
              <a:t>w</a:t>
            </a:r>
            <a:r>
              <a:rPr lang="en-US" dirty="0" smtClean="0"/>
              <a:t>indow technique to </a:t>
            </a:r>
            <a:r>
              <a:rPr lang="en-US" dirty="0" smtClean="0"/>
              <a:t>localize RNA </a:t>
            </a:r>
          </a:p>
          <a:p>
            <a:r>
              <a:rPr lang="en-US" dirty="0" smtClean="0"/>
              <a:t>s</a:t>
            </a:r>
            <a:r>
              <a:rPr lang="en-US" dirty="0" smtClean="0"/>
              <a:t>tructural motifs in any RNA structure</a:t>
            </a:r>
          </a:p>
          <a:p>
            <a:r>
              <a:rPr lang="en-US" dirty="0" smtClean="0"/>
              <a:t>g</a:t>
            </a:r>
            <a:r>
              <a:rPr lang="en-US" dirty="0" smtClean="0"/>
              <a:t>iven in </a:t>
            </a:r>
            <a:r>
              <a:rPr lang="en-US" dirty="0" err="1" smtClean="0"/>
              <a:t>pdb</a:t>
            </a:r>
            <a:r>
              <a:rPr lang="en-US" dirty="0" smtClean="0"/>
              <a:t> format.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956D296-2487-5543-B3AB-2A4E7F6E292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EBB45-AF8C-B94A-AB0E-74D13B1D25C5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pic>
        <p:nvPicPr>
          <p:cNvPr id="65540" name="Picture 3" descr="gnra21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514600"/>
            <a:ext cx="409829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Testin</a:t>
            </a:r>
            <a:r>
              <a:rPr lang="en-US" dirty="0" smtClean="0"/>
              <a:t>g the </a:t>
            </a:r>
            <a:r>
              <a:rPr lang="en-US" dirty="0" err="1" smtClean="0"/>
              <a:t>getMotif</a:t>
            </a:r>
            <a:r>
              <a:rPr lang="en-US" dirty="0" smtClean="0"/>
              <a:t> program using the</a:t>
            </a:r>
            <a:r>
              <a:rPr lang="en-US" dirty="0" smtClean="0"/>
              <a:t> </a:t>
            </a:r>
            <a:r>
              <a:rPr lang="en-US" dirty="0" smtClean="0"/>
              <a:t>GNRA </a:t>
            </a:r>
            <a:r>
              <a:rPr lang="en-US" dirty="0" err="1" smtClean="0"/>
              <a:t>Tetraloop</a:t>
            </a:r>
            <a:r>
              <a:rPr lang="en-US" dirty="0" smtClean="0"/>
              <a:t> </a:t>
            </a:r>
            <a:r>
              <a:rPr lang="en-US" dirty="0" smtClean="0"/>
              <a:t>Motif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609600" y="1371600"/>
            <a:ext cx="3506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GNRA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etraloop</a:t>
            </a:r>
            <a:r>
              <a:rPr lang="en-US" dirty="0" smtClean="0"/>
              <a:t> </a:t>
            </a:r>
            <a:r>
              <a:rPr lang="en-US" dirty="0"/>
              <a:t>provides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ood </a:t>
            </a:r>
            <a:r>
              <a:rPr lang="en-US" dirty="0"/>
              <a:t>“toy” </a:t>
            </a:r>
            <a:r>
              <a:rPr lang="en-US" dirty="0" smtClean="0"/>
              <a:t>model to test </a:t>
            </a:r>
            <a:r>
              <a:rPr lang="en-US" dirty="0" err="1" smtClean="0"/>
              <a:t>getMotif</a:t>
            </a:r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2538" y="2743200"/>
            <a:ext cx="432146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1600" y="1371600"/>
            <a:ext cx="388001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first step in GNRA is quite far</a:t>
            </a:r>
          </a:p>
          <a:p>
            <a:r>
              <a:rPr lang="en-US" dirty="0" smtClean="0"/>
              <a:t>f</a:t>
            </a:r>
            <a:r>
              <a:rPr lang="en-US" dirty="0" smtClean="0"/>
              <a:t>rom canonical A-RNA. NR, and RA</a:t>
            </a:r>
          </a:p>
          <a:p>
            <a:r>
              <a:rPr lang="en-US" dirty="0" smtClean="0"/>
              <a:t>Steps are closer save for having</a:t>
            </a:r>
          </a:p>
          <a:p>
            <a:r>
              <a:rPr lang="en-US" dirty="0" smtClean="0"/>
              <a:t>Greater slide and being </a:t>
            </a:r>
            <a:r>
              <a:rPr lang="en-US" dirty="0" err="1" smtClean="0"/>
              <a:t>overtwisted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4191000"/>
            <a:ext cx="2717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2914471"/>
            <a:ext cx="39141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Sum of difference score for the large</a:t>
            </a:r>
          </a:p>
          <a:p>
            <a:r>
              <a:rPr lang="en-US" dirty="0" err="1" smtClean="0"/>
              <a:t>s</a:t>
            </a:r>
            <a:r>
              <a:rPr lang="en-US" dirty="0" err="1" smtClean="0"/>
              <a:t>ubunuit</a:t>
            </a:r>
            <a:r>
              <a:rPr lang="en-US" dirty="0" smtClean="0"/>
              <a:t> of the ribosome, </a:t>
            </a:r>
          </a:p>
          <a:p>
            <a:r>
              <a:rPr lang="en-US" dirty="0" smtClean="0"/>
              <a:t>PDB_ID:1FFK, compared to the </a:t>
            </a:r>
          </a:p>
          <a:p>
            <a:r>
              <a:rPr lang="en-US" dirty="0" smtClean="0"/>
              <a:t>GNRA </a:t>
            </a:r>
            <a:r>
              <a:rPr lang="en-US" dirty="0" err="1" smtClean="0"/>
              <a:t>tetraloops</a:t>
            </a:r>
            <a:r>
              <a:rPr lang="en-US" dirty="0" smtClean="0"/>
              <a:t> base steps</a:t>
            </a:r>
            <a:r>
              <a:rPr lang="en-US" dirty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55C386F-E0EF-8444-9B42-1B9F558E64B2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0E8A6-9941-BA4F-B4B0-95B09DC81B47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pic>
        <p:nvPicPr>
          <p:cNvPr id="68612" name="Picture 3" descr="group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0" y="1828800"/>
            <a:ext cx="5080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066800"/>
          </a:xfrm>
        </p:spPr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sum of differences score between single stranded base steps recognizes two GNRA groups.</a:t>
            </a: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76200" y="2055673"/>
            <a:ext cx="4097997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GNRA recognizes two GNRA-like</a:t>
            </a:r>
          </a:p>
          <a:p>
            <a:r>
              <a:rPr lang="en-US" dirty="0" smtClean="0"/>
              <a:t>motifs.</a:t>
            </a:r>
          </a:p>
          <a:p>
            <a:endParaRPr lang="en-US" dirty="0" smtClean="0"/>
          </a:p>
          <a:p>
            <a:r>
              <a:rPr lang="en-US" dirty="0" smtClean="0"/>
              <a:t>In red the “canonical” GNRA </a:t>
            </a:r>
            <a:r>
              <a:rPr lang="en-US" dirty="0" err="1" smtClean="0"/>
              <a:t>tetraloop</a:t>
            </a:r>
            <a:endParaRPr lang="en-US" dirty="0" smtClean="0"/>
          </a:p>
          <a:p>
            <a:r>
              <a:rPr lang="en-US" dirty="0" smtClean="0"/>
              <a:t>m</a:t>
            </a:r>
            <a:r>
              <a:rPr lang="en-US" dirty="0" smtClean="0"/>
              <a:t>otif. In blue the </a:t>
            </a:r>
            <a:r>
              <a:rPr lang="en-US" dirty="0" err="1" smtClean="0"/>
              <a:t>lonepair</a:t>
            </a:r>
            <a:r>
              <a:rPr lang="en-US" dirty="0" smtClean="0"/>
              <a:t> </a:t>
            </a:r>
            <a:r>
              <a:rPr lang="en-US" dirty="0" err="1" smtClean="0"/>
              <a:t>triloop</a:t>
            </a:r>
            <a:r>
              <a:rPr lang="en-US" dirty="0" smtClean="0"/>
              <a:t> motif.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615" name="TextBox 6"/>
          <p:cNvSpPr txBox="1">
            <a:spLocks noChangeArrowheads="1"/>
          </p:cNvSpPr>
          <p:nvPr/>
        </p:nvSpPr>
        <p:spPr bwMode="auto">
          <a:xfrm>
            <a:off x="228600" y="4724400"/>
            <a:ext cx="30591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Add base in </a:t>
            </a:r>
            <a:r>
              <a:rPr lang="en-US" dirty="0" err="1"/>
              <a:t>pentaloops</a:t>
            </a:r>
            <a:r>
              <a:rPr lang="en-US" dirty="0"/>
              <a:t> and </a:t>
            </a:r>
          </a:p>
          <a:p>
            <a:r>
              <a:rPr lang="en-US" dirty="0"/>
              <a:t>Tell how many in other slide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F142523-F361-1F41-8D17-B8AE516C90B6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788A9-E338-8F47-866B-6D1F9A684C0F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  <p:pic>
        <p:nvPicPr>
          <p:cNvPr id="20484" name="Picture 6" descr="tRNA.png"/>
          <p:cNvPicPr>
            <a:picLocks noChangeAspect="1"/>
          </p:cNvPicPr>
          <p:nvPr/>
        </p:nvPicPr>
        <p:blipFill>
          <a:blip r:embed="rId2"/>
          <a:srcRect l="11301" t="2766" r="8879" b="20282"/>
          <a:stretch>
            <a:fillRect/>
          </a:stretch>
        </p:blipFill>
        <p:spPr bwMode="auto">
          <a:xfrm>
            <a:off x="336550" y="2895600"/>
            <a:ext cx="370205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28600" y="1544638"/>
            <a:ext cx="86106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GCGGAUUUAGCUCAGUUGGGAGAGCGCCAGACUGAAGAUCUGGAGGUCCUGUGUUCGAUCCACAGAAUUCGCACCA</a:t>
            </a:r>
          </a:p>
          <a:p>
            <a:endParaRPr lang="en-US" dirty="0"/>
          </a:p>
        </p:txBody>
      </p:sp>
      <p:pic>
        <p:nvPicPr>
          <p:cNvPr id="20486" name="Picture 11" descr="1ehz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743200"/>
            <a:ext cx="3429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514600" y="1905000"/>
            <a:ext cx="1828800" cy="8382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105400" y="1905000"/>
            <a:ext cx="1943100" cy="685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1000" y="4419600"/>
            <a:ext cx="1066800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0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does RNA Fold?</a:t>
            </a:r>
            <a:br>
              <a:rPr lang="en-US" dirty="0" smtClean="0"/>
            </a:b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EF81F5-A04C-0D41-B43C-7F1AF61D87A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D4BB1B-1BF2-C540-8EC5-F3802F06A2AB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sp>
        <p:nvSpPr>
          <p:cNvPr id="6963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 II</a:t>
            </a:r>
            <a:r>
              <a:rPr lang="en-US" dirty="0" smtClean="0"/>
              <a:t> candidate </a:t>
            </a:r>
            <a:r>
              <a:rPr lang="en-US" dirty="0" smtClean="0"/>
              <a:t>is</a:t>
            </a:r>
            <a:r>
              <a:rPr lang="en-US" dirty="0" smtClean="0"/>
              <a:t> the lone-pair </a:t>
            </a:r>
            <a:r>
              <a:rPr lang="en-US" dirty="0" err="1" smtClean="0"/>
              <a:t>t</a:t>
            </a:r>
            <a:r>
              <a:rPr lang="en-US" dirty="0" err="1" smtClean="0"/>
              <a:t>riloop</a:t>
            </a:r>
            <a:r>
              <a:rPr lang="en-US" dirty="0" smtClean="0"/>
              <a:t> motif, or a composite GNRA motif.</a:t>
            </a:r>
            <a:endParaRPr lang="en-US" dirty="0" smtClean="0"/>
          </a:p>
        </p:txBody>
      </p:sp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457200" y="2512873"/>
            <a:ext cx="3956206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GNRA-like candidates</a:t>
            </a:r>
          </a:p>
          <a:p>
            <a:r>
              <a:rPr lang="en-US" dirty="0" smtClean="0"/>
              <a:t>a</a:t>
            </a:r>
            <a:r>
              <a:rPr lang="en-US" dirty="0" smtClean="0"/>
              <a:t>pparently lacking the</a:t>
            </a:r>
          </a:p>
          <a:p>
            <a:r>
              <a:rPr lang="en-US" dirty="0" smtClean="0"/>
              <a:t>G-A base-pair, form a </a:t>
            </a:r>
            <a:r>
              <a:rPr lang="en-US" dirty="0" err="1" smtClean="0"/>
              <a:t>lonepair</a:t>
            </a:r>
            <a:endParaRPr lang="en-US" dirty="0" smtClean="0"/>
          </a:p>
          <a:p>
            <a:r>
              <a:rPr lang="en-US" dirty="0" err="1" smtClean="0"/>
              <a:t>t</a:t>
            </a:r>
            <a:r>
              <a:rPr lang="en-US" dirty="0" err="1" smtClean="0"/>
              <a:t>riloop</a:t>
            </a:r>
            <a:r>
              <a:rPr lang="en-US" dirty="0" smtClean="0"/>
              <a:t> motif, which is just a structural</a:t>
            </a:r>
          </a:p>
          <a:p>
            <a:r>
              <a:rPr lang="en-US" dirty="0" smtClean="0"/>
              <a:t>GNRA motif, with a non-sequential</a:t>
            </a:r>
          </a:p>
          <a:p>
            <a:r>
              <a:rPr lang="en-US" dirty="0" smtClean="0"/>
              <a:t>c</a:t>
            </a:r>
            <a:r>
              <a:rPr lang="en-US" dirty="0" smtClean="0"/>
              <a:t>losing base-pair.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295400"/>
            <a:ext cx="3429000" cy="4945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FINALE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Missing conformations on classification of RNA </a:t>
            </a:r>
            <a:r>
              <a:rPr lang="en-US" dirty="0" err="1" smtClean="0"/>
              <a:t>dinucleotide</a:t>
            </a:r>
            <a:r>
              <a:rPr lang="en-US" dirty="0" smtClean="0"/>
              <a:t> steps </a:t>
            </a:r>
            <a:r>
              <a:rPr lang="en-US" dirty="0" smtClean="0"/>
              <a:t>can be </a:t>
            </a:r>
            <a:r>
              <a:rPr lang="en-US" dirty="0" smtClean="0"/>
              <a:t>found using rigid-body parameters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Base </a:t>
            </a:r>
            <a:r>
              <a:rPr lang="en-US" dirty="0" smtClean="0"/>
              <a:t>pairs in RNA </a:t>
            </a:r>
            <a:r>
              <a:rPr lang="en-US" dirty="0" smtClean="0"/>
              <a:t>helical regions in X-ray structures arrange in seven </a:t>
            </a:r>
            <a:r>
              <a:rPr lang="en-US" dirty="0" smtClean="0"/>
              <a:t>predominant types.</a:t>
            </a:r>
          </a:p>
          <a:p>
            <a:pPr lvl="1"/>
            <a:r>
              <a:rPr lang="en-US" dirty="0" smtClean="0"/>
              <a:t>Rigid body parameters for the 10 Unique RNA base-pair steps formed from canonical base-pairs allow us to model polymer chains and compute the dependence of persistence length on chain lengths.</a:t>
            </a:r>
          </a:p>
          <a:p>
            <a:pPr lvl="1"/>
            <a:r>
              <a:rPr lang="en-US" dirty="0" smtClean="0"/>
              <a:t>A new software for finding RNA motifs based on rigid-body parameters successfully finds the GNRA motifs.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FINALE</a:t>
            </a:r>
            <a:br>
              <a:rPr lang="en-US" sz="1800" dirty="0" smtClean="0"/>
            </a:br>
            <a:r>
              <a:rPr lang="en-US" dirty="0" smtClean="0"/>
              <a:t>Future and developing work.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 </a:t>
            </a:r>
            <a:r>
              <a:rPr lang="en-US" dirty="0" err="1" smtClean="0"/>
              <a:t>rnasteps.rutgers.edu</a:t>
            </a:r>
            <a:r>
              <a:rPr lang="en-US" dirty="0" smtClean="0"/>
              <a:t> to periodically synchronize its data with the PDB in an automated fashion. </a:t>
            </a:r>
          </a:p>
          <a:p>
            <a:r>
              <a:rPr lang="en-US" dirty="0" smtClean="0"/>
              <a:t>Construction of a dataset of base-step parameters for known RNA motifs to be used in the </a:t>
            </a:r>
            <a:r>
              <a:rPr lang="en-US" dirty="0" err="1" smtClean="0"/>
              <a:t>getMotif</a:t>
            </a:r>
            <a:r>
              <a:rPr lang="en-US" dirty="0" smtClean="0"/>
              <a:t> software.</a:t>
            </a:r>
          </a:p>
          <a:p>
            <a:r>
              <a:rPr lang="en-US" dirty="0" smtClean="0"/>
              <a:t>Migrating the </a:t>
            </a:r>
            <a:r>
              <a:rPr lang="en-US" dirty="0" err="1" smtClean="0"/>
              <a:t>getMotif</a:t>
            </a:r>
            <a:r>
              <a:rPr lang="en-US" dirty="0" smtClean="0"/>
              <a:t> fully to python.</a:t>
            </a:r>
          </a:p>
          <a:p>
            <a:r>
              <a:rPr lang="en-US" dirty="0" smtClean="0"/>
              <a:t>Develop a </a:t>
            </a:r>
            <a:r>
              <a:rPr lang="en-US" dirty="0" err="1" smtClean="0"/>
              <a:t>webbased</a:t>
            </a:r>
            <a:r>
              <a:rPr lang="en-US" dirty="0" smtClean="0"/>
              <a:t> front end to </a:t>
            </a:r>
            <a:r>
              <a:rPr lang="en-US" dirty="0" err="1" smtClean="0"/>
              <a:t>getMotif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87498F2-D04D-E34E-8E3E-B4E6C41F537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DB9EF1-0012-7946-BF4C-3D8A836A5367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638800" y="4495800"/>
            <a:ext cx="3055938" cy="1676400"/>
          </a:xfrm>
          <a:noFill/>
        </p:spPr>
      </p:pic>
      <p:sp>
        <p:nvSpPr>
          <p:cNvPr id="71685" name="Text Box 6"/>
          <p:cNvSpPr txBox="1">
            <a:spLocks noChangeArrowheads="1"/>
          </p:cNvSpPr>
          <p:nvPr/>
        </p:nvSpPr>
        <p:spPr bwMode="auto">
          <a:xfrm>
            <a:off x="3124200" y="2971800"/>
            <a:ext cx="3353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Thanks to all </a:t>
            </a:r>
            <a:r>
              <a:rPr lang="en-US" dirty="0"/>
              <a:t>for </a:t>
            </a:r>
            <a:r>
              <a:rPr lang="en-US" dirty="0" smtClean="0"/>
              <a:t>your attention,</a:t>
            </a: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1736725" y="3733800"/>
            <a:ext cx="550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Visit us at:  http://</a:t>
            </a:r>
            <a:r>
              <a:rPr lang="en-US" sz="2400" dirty="0" err="1"/>
              <a:t>dnaserver.rutgers.edu</a:t>
            </a:r>
            <a:endParaRPr lang="en-US" sz="2400" dirty="0"/>
          </a:p>
        </p:txBody>
      </p:sp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1164471" y="1752600"/>
            <a:ext cx="67198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Special thanks to all members of the Olson Lab,</a:t>
            </a:r>
          </a:p>
          <a:p>
            <a:pPr algn="ctr"/>
            <a:r>
              <a:rPr lang="en-US" sz="2400" dirty="0"/>
              <a:t>past and present.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55" y="914400"/>
            <a:ext cx="766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Thanks to my defense committee members for making it easy to schedule</a:t>
            </a:r>
          </a:p>
          <a:p>
            <a:r>
              <a:rPr lang="en-US" dirty="0" smtClean="0"/>
              <a:t>this defense and your valuable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66E33C6-E43E-8E46-80BE-D8716A5C77D8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D4E9F2-E33C-644D-AA16-E61BF5ED306B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  <p:pic>
        <p:nvPicPr>
          <p:cNvPr id="72708" name="Picture 3" descr="coll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2000"/>
            <a:ext cx="78073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2F626E-A86A-2247-8B54-087AF7EABEF2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340F5B-32A1-7349-B364-3F4DC60B28A8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  <p:pic>
        <p:nvPicPr>
          <p:cNvPr id="52228" name="Picture 3" descr="GG_C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95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Energy contours on data culled by three standard deviations from the mean.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46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1905000"/>
            <a:ext cx="1812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is for 1FFK</a:t>
            </a:r>
          </a:p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228600" y="2590800"/>
            <a:ext cx="30448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Sliding windows image</a:t>
            </a:r>
          </a:p>
          <a:p>
            <a:endParaRPr lang="en-US" dirty="0"/>
          </a:p>
          <a:p>
            <a:r>
              <a:rPr lang="en-US" dirty="0"/>
              <a:t>Image with matrices in color</a:t>
            </a:r>
          </a:p>
          <a:p>
            <a:r>
              <a:rPr lang="en-US" dirty="0"/>
              <a:t>Boxes</a:t>
            </a:r>
          </a:p>
          <a:p>
            <a:endParaRPr lang="en-US" dirty="0"/>
          </a:p>
          <a:p>
            <a:r>
              <a:rPr lang="en-US" dirty="0"/>
              <a:t>e.g.</a:t>
            </a:r>
          </a:p>
          <a:p>
            <a:r>
              <a:rPr lang="en-US" dirty="0"/>
              <a:t>--- ---- ----</a:t>
            </a:r>
          </a:p>
          <a:p>
            <a:r>
              <a:rPr lang="en-US" dirty="0"/>
              <a:t>---- ---- ----- </a:t>
            </a:r>
          </a:p>
          <a:p>
            <a:r>
              <a:rPr lang="en-US" dirty="0"/>
              <a:t>--- ---- 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24DAAB6-6AFA-E741-9CBE-347D020A0BE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CDF33E-0BE9-E841-8DBF-5FE0AA70D479}" type="slidenum">
              <a:rPr lang="en-US" altLang="zh-CN" smtClean="0"/>
              <a:pPr/>
              <a:t>47</a:t>
            </a:fld>
            <a:endParaRPr lang="en-US" altLang="zh-CN" smtClean="0"/>
          </a:p>
        </p:txBody>
      </p:sp>
      <p:pic>
        <p:nvPicPr>
          <p:cNvPr id="4" name="Picture 3" descr="lonepairtlooptert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219"/>
            <a:ext cx="7620000" cy="678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A6E27A7-C0F5-2444-824C-9A4B2AB5631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9CB58-BA1F-6F40-8C76-CDAF0DBA0DA2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  <p:pic>
        <p:nvPicPr>
          <p:cNvPr id="21508" name="Picture 5" descr="rangan2003pna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895600"/>
            <a:ext cx="6781800" cy="287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smtClean="0"/>
              <a:t>CHALLENGE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Is RNA folding a hard or easy problem to solve? After all, the RNA alphabet has only 4 words.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905000" y="1600200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No hydrophobic surface burial.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Polyanionic</a:t>
            </a:r>
            <a:r>
              <a:rPr lang="en-US" dirty="0" smtClean="0"/>
              <a:t> sugar-phosphate backbone.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Secondary and tertiary separated by Mg2++ addition.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Usual ways to classify RNA conformations and an unexplored one -- the rigid-body perspective --.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atom-based perspective</a:t>
            </a:r>
          </a:p>
          <a:p>
            <a:pPr lvl="2"/>
            <a:r>
              <a:rPr lang="en-US" dirty="0" smtClean="0"/>
              <a:t>Comparison of backbone atom xyz.</a:t>
            </a:r>
          </a:p>
          <a:p>
            <a:pPr lvl="2"/>
            <a:r>
              <a:rPr lang="en-US" dirty="0" smtClean="0"/>
              <a:t>Comparison from set of backbone, sugar, base, atoms xyz.</a:t>
            </a:r>
          </a:p>
          <a:p>
            <a:r>
              <a:rPr lang="en-US" dirty="0" smtClean="0"/>
              <a:t>The bond-based perspective</a:t>
            </a:r>
          </a:p>
          <a:p>
            <a:pPr lvl="2"/>
            <a:r>
              <a:rPr lang="en-US" dirty="0" smtClean="0"/>
              <a:t>Covalent bonds – backbone + </a:t>
            </a:r>
            <a:r>
              <a:rPr lang="en-US" dirty="0" err="1" smtClean="0"/>
              <a:t>glycosidic</a:t>
            </a:r>
            <a:r>
              <a:rPr lang="en-US" dirty="0" smtClean="0"/>
              <a:t> torsions.</a:t>
            </a:r>
          </a:p>
          <a:p>
            <a:pPr lvl="2"/>
            <a:r>
              <a:rPr lang="en-US" dirty="0" smtClean="0"/>
              <a:t>Pseudo-bonds </a:t>
            </a:r>
            <a:r>
              <a:rPr lang="en-US" dirty="0" err="1" smtClean="0"/>
              <a:t>η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Hydrogen bonds forming in edge boundaries (Watson-Crick, Sugar, and </a:t>
            </a:r>
            <a:r>
              <a:rPr lang="en-US" dirty="0" err="1" smtClean="0"/>
              <a:t>Hoogsten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rigid-body-based perspective</a:t>
            </a:r>
          </a:p>
          <a:p>
            <a:pPr lvl="2"/>
            <a:r>
              <a:rPr lang="en-US" dirty="0" smtClean="0"/>
              <a:t>Base-pair parameters.</a:t>
            </a:r>
          </a:p>
          <a:p>
            <a:pPr lvl="2"/>
            <a:r>
              <a:rPr lang="en-US" dirty="0" smtClean="0"/>
              <a:t>Base-pair (base) step parameters.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580D4C7-A738-D54B-8CDC-0168068CB48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76BED5-5A7A-D942-9A0C-3A81BC12B1DF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sp>
        <p:nvSpPr>
          <p:cNvPr id="256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mechanical perspective: Nucleic acid bases seen as rigid-bodies. 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295400" y="1371600"/>
            <a:ext cx="24041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 parameters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8" y="1828800"/>
            <a:ext cx="3256632" cy="416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828799"/>
            <a:ext cx="3200400" cy="4174435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334000" y="1371600"/>
            <a:ext cx="2917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Base-pair-step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Dinucleotide</a:t>
            </a:r>
            <a:r>
              <a:rPr lang="en-US" dirty="0" smtClean="0"/>
              <a:t> step classification using single-stranded base step parameters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18 non-A-RNA, AII-RNA, and canonical A-RNA conformers kindly provided by Berman and collaborators.</a:t>
            </a:r>
            <a:endParaRPr lang="en-US" sz="2400" dirty="0"/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D741209-9EBF-9343-A3DD-55933A5BD7F8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27E59-E6DC-E345-ABD6-AD35508D5A38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4419600" cy="1031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0200"/>
            <a:ext cx="4495800" cy="1024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048000"/>
            <a:ext cx="4572000" cy="1027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048000"/>
            <a:ext cx="4023763" cy="99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419600"/>
            <a:ext cx="4531538" cy="1143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24551" y="4800600"/>
            <a:ext cx="444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Schneider et al. (2004) </a:t>
            </a:r>
            <a:r>
              <a:rPr lang="en-US" sz="1600" i="1" dirty="0" smtClean="0"/>
              <a:t>NAR</a:t>
            </a:r>
            <a:r>
              <a:rPr lang="en-US" sz="1600" dirty="0" smtClean="0"/>
              <a:t>, </a:t>
            </a:r>
            <a:r>
              <a:rPr lang="en-US" sz="1600" b="1" dirty="0" smtClean="0"/>
              <a:t>32</a:t>
            </a:r>
            <a:r>
              <a:rPr lang="en-US" sz="1600" dirty="0" smtClean="0"/>
              <a:t>, 1667-1677.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3909</TotalTime>
  <Words>1911</Words>
  <Application>Microsoft Macintosh PowerPoint</Application>
  <PresentationFormat>On-screen Show (4:3)</PresentationFormat>
  <Paragraphs>312</Paragraphs>
  <Slides>47</Slides>
  <Notes>18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Default Design</vt:lpstr>
      <vt:lpstr>RNA Structure Analysis via the Rigid Block Model</vt:lpstr>
      <vt:lpstr>Program</vt:lpstr>
      <vt:lpstr>Opening ACT</vt:lpstr>
      <vt:lpstr>CHALLENGE How does RNA Fold? </vt:lpstr>
      <vt:lpstr>CHALLENGE Is RNA folding a hard or easy problem to solve? After all, the RNA alphabet has only 4 words.</vt:lpstr>
      <vt:lpstr>CHALLENGE Usual ways to classify RNA conformations and an unexplored one -- the rigid-body perspective --.</vt:lpstr>
      <vt:lpstr>CHALLENGE The mechanical perspective: Nucleic acid bases seen as rigid-bodies. </vt:lpstr>
      <vt:lpstr>ACT I</vt:lpstr>
      <vt:lpstr>BASE STEPS 18 non-A-RNA, AII-RNA, and canonical A-RNA conformers kindly provided by Berman and collaborators.</vt:lpstr>
      <vt:lpstr>BASE STEPS Consensus clustering using classification techniques for the periodic table of the elements.</vt:lpstr>
      <vt:lpstr>Slide 11</vt:lpstr>
      <vt:lpstr>BASE STEPS Only a small fraction ~ 30 % of dinucleotide step conformations are represented in the ribosome.  </vt:lpstr>
      <vt:lpstr>BASE STEPS Instead of picking any clustering methodology we use the clValid R package for cluster validation.</vt:lpstr>
      <vt:lpstr>BASE STEPS Selecting A-RNA and non-ARNA-like datasets using distance to canonical ARNA parameters.</vt:lpstr>
      <vt:lpstr>BASE STEPS For the non-A-RNA-like dinucleotide steps the best clustering method is the hierarchical one. k =67.</vt:lpstr>
      <vt:lpstr>BASE STEPS Non-ARNA-like torsion angle conformers do not fill the full space of base geometries.</vt:lpstr>
      <vt:lpstr>BASE STEPS There are 17 Main Non-ARNA-Like Clusters with ten or more members in them.</vt:lpstr>
      <vt:lpstr>ACT II</vt:lpstr>
      <vt:lpstr>BASE PAIRS Helical regions in 3DNA can be continuous and quasi-continuous.</vt:lpstr>
      <vt:lpstr>BASE PAIRS Partially non-redundant RNA dataset is GC rich. </vt:lpstr>
      <vt:lpstr>BASE PAIRS Seven predominant base-pairs in RNA helical regions make up to 90% of all base-pairs.</vt:lpstr>
      <vt:lpstr>BASE PAIRS Non-canonical base-pairs are more deformable than canonical base-pairs.</vt:lpstr>
      <vt:lpstr>BASE PAIRS Most deformed base-pairs seem as oversized or undersized pieces in a puzzle.</vt:lpstr>
      <vt:lpstr>ACT III</vt:lpstr>
      <vt:lpstr>BASE PAIR STEPS RNA base-pair-steps in helical regions are still few when non-canonicals are considered.</vt:lpstr>
      <vt:lpstr>BASE PAIR STEPS RNA base-pair-steps parameters in helical regions and energy contours. The rnasteps website.</vt:lpstr>
      <vt:lpstr>Intermezzo</vt:lpstr>
      <vt:lpstr>BASE PAIR STEPS – GLOBAL Knowledge of adjacent base-pair steps makes it possible to make up a larger polymer.</vt:lpstr>
      <vt:lpstr>BASE PAIR STEPS – GLOBAL Homopolymers and Block Copolymers </vt:lpstr>
      <vt:lpstr>BASE PAIR STEPS – GLOBAL </vt:lpstr>
      <vt:lpstr>BASE PAIR STEPS – GLOBAL RNA Persistence Length </vt:lpstr>
      <vt:lpstr>BASE PAIR STEPS – GLOBAL Surprisingly some RNA polymeric chains appear to be curved.</vt:lpstr>
      <vt:lpstr>BASE PAIR STEPS – GLOBAL poly r(AC)3  poly r(GU)3 </vt:lpstr>
      <vt:lpstr>BASE PAIR STEPS – GLOBAL Modelled vs. Experimental a In range with Hagerman, higher than Abels et al.</vt:lpstr>
      <vt:lpstr>ACT IV</vt:lpstr>
      <vt:lpstr>RNA STRUCTURAL MOTIFS getMotif: A simple program to find RNA motifs based on single stranded base step parameters.</vt:lpstr>
      <vt:lpstr>RNA STRUCTURAL MOTIFS Testing the getMotif program using the GNRA Tetraloop Motif </vt:lpstr>
      <vt:lpstr>RNA STRUCTURAL MOTIFS Sum of differences score for a sliding window finds potential GNRA tetraloop motif candidates.</vt:lpstr>
      <vt:lpstr>RNA STRUCTURAL MOTIFS The sum of differences score between single stranded base steps recognizes two GNRA groups.</vt:lpstr>
      <vt:lpstr>RNA STRUCTURAL MOTIFS Group II candidate is the lone-pair triloop motif, or a composite GNRA motif.</vt:lpstr>
      <vt:lpstr>FINALE   </vt:lpstr>
      <vt:lpstr>FINALE Future and developing work.  </vt:lpstr>
      <vt:lpstr>Slide 43</vt:lpstr>
      <vt:lpstr>Slide 44</vt:lpstr>
      <vt:lpstr>BASE PAIR STEPS Energy contours on data culled by three standard deviations from the mean.</vt:lpstr>
      <vt:lpstr>RNA STRUCTURAL MOTIFS Sum of differences score for a sliding window finds potential GNRA tetraloop motif candidates.</vt:lpstr>
      <vt:lpstr>Slide 47</vt:lpstr>
    </vt:vector>
  </TitlesOfParts>
  <Company>Personal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Esguerra Neira</dc:creator>
  <cp:lastModifiedBy>mauricio esguerra</cp:lastModifiedBy>
  <cp:revision>773</cp:revision>
  <dcterms:created xsi:type="dcterms:W3CDTF">2010-10-04T11:27:19Z</dcterms:created>
  <dcterms:modified xsi:type="dcterms:W3CDTF">2010-10-04T14:02:02Z</dcterms:modified>
</cp:coreProperties>
</file>